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6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570000"/>
          </a:xfrm>
          <a:prstGeom prst="rect">
            <a:avLst/>
          </a:prstGeom>
          <a:solidFill>
            <a:srgbClr val="FFFFFF">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9305449"/>
          </a:xfrm>
          <a:prstGeom prst="rect">
            <a:avLst/>
          </a:prstGeom>
          <a:solidFill>
            <a:srgbClr val="FFFF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61868" y="690086"/>
            <a:ext cx="13306663" cy="302419"/>
          </a:xfrm>
          <a:prstGeom prst="rect">
            <a:avLst/>
          </a:prstGeom>
          <a:noFill/>
          <a:ln/>
        </p:spPr>
        <p:txBody>
          <a:bodyPr wrap="none" lIns="0" tIns="0" rIns="0" bIns="0" rtlCol="0" anchor="t"/>
          <a:lstStyle/>
          <a:p>
            <a:pPr marL="0" indent="0">
              <a:lnSpc>
                <a:spcPts val="2350"/>
              </a:lnSpc>
              <a:buNone/>
            </a:pPr>
            <a:endParaRPr lang="en-US" sz="1450" dirty="0"/>
          </a:p>
        </p:txBody>
      </p:sp>
      <p:pic>
        <p:nvPicPr>
          <p:cNvPr id="3" name="Image 0" descr="preencoded.png"/>
          <p:cNvPicPr>
            <a:picLocks noChangeAspect="1"/>
          </p:cNvPicPr>
          <p:nvPr/>
        </p:nvPicPr>
        <p:blipFill>
          <a:blip r:embed="rId3"/>
          <a:stretch>
            <a:fillRect/>
          </a:stretch>
        </p:blipFill>
        <p:spPr>
          <a:xfrm>
            <a:off x="661868" y="1205151"/>
            <a:ext cx="13306663" cy="75803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721168"/>
            <a:ext cx="5557361" cy="4787265"/>
          </a:xfrm>
          <a:prstGeom prst="rect">
            <a:avLst/>
          </a:prstGeom>
        </p:spPr>
      </p:pic>
      <p:sp>
        <p:nvSpPr>
          <p:cNvPr id="3" name="Text 0"/>
          <p:cNvSpPr/>
          <p:nvPr/>
        </p:nvSpPr>
        <p:spPr>
          <a:xfrm>
            <a:off x="7614761" y="1722120"/>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Heatmap</a:t>
            </a:r>
            <a:endParaRPr lang="en-US" sz="4400" dirty="0"/>
          </a:p>
        </p:txBody>
      </p:sp>
      <p:sp>
        <p:nvSpPr>
          <p:cNvPr id="4" name="Text 1"/>
          <p:cNvSpPr/>
          <p:nvPr/>
        </p:nvSpPr>
        <p:spPr>
          <a:xfrm>
            <a:off x="7997666" y="2665452"/>
            <a:ext cx="5802630" cy="153209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This heatmap shows the correlation between different numerical features in our dataset. A value close to 1 indicates a strong positive correlation, while a value close to -1 indicates a strong negative correlation.</a:t>
            </a:r>
            <a:endParaRPr lang="en-US" sz="1850" dirty="0"/>
          </a:p>
        </p:txBody>
      </p:sp>
      <p:sp>
        <p:nvSpPr>
          <p:cNvPr id="5" name="Text 2"/>
          <p:cNvSpPr/>
          <p:nvPr/>
        </p:nvSpPr>
        <p:spPr>
          <a:xfrm>
            <a:off x="7997666" y="4281249"/>
            <a:ext cx="5802630" cy="153209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We can see that 'city_development_index' has a moderate negative correlation with the 'target', indicating that higher development index values might be associated with a lower likelihood of a positive target outcome.</a:t>
            </a:r>
            <a:endParaRPr lang="en-US" sz="1850" dirty="0"/>
          </a:p>
        </p:txBody>
      </p:sp>
      <p:sp>
        <p:nvSpPr>
          <p:cNvPr id="6" name="Text 3"/>
          <p:cNvSpPr/>
          <p:nvPr/>
        </p:nvSpPr>
        <p:spPr>
          <a:xfrm>
            <a:off x="7997666" y="5897047"/>
            <a:ext cx="5802630"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Other features show weak correlations with each other and the target.</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08127"/>
            <a:ext cx="5950387" cy="5813108"/>
          </a:xfrm>
          <a:prstGeom prst="rect">
            <a:avLst/>
          </a:prstGeom>
        </p:spPr>
      </p:pic>
      <p:sp>
        <p:nvSpPr>
          <p:cNvPr id="3" name="Text 0"/>
          <p:cNvSpPr/>
          <p:nvPr/>
        </p:nvSpPr>
        <p:spPr>
          <a:xfrm>
            <a:off x="7614761" y="1147524"/>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PREPROCESSSING</a:t>
            </a:r>
            <a:endParaRPr lang="en-US" sz="4400" dirty="0"/>
          </a:p>
        </p:txBody>
      </p:sp>
      <p:sp>
        <p:nvSpPr>
          <p:cNvPr id="4" name="Text 1"/>
          <p:cNvSpPr/>
          <p:nvPr/>
        </p:nvSpPr>
        <p:spPr>
          <a:xfrm>
            <a:off x="7997666" y="2090857"/>
            <a:ext cx="5802630" cy="2298144"/>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Irrelevant Features Removal :</a:t>
            </a:r>
            <a:r>
              <a:rPr lang="en-US" sz="1850" kern="0" spc="-38" dirty="0">
                <a:solidFill>
                  <a:srgbClr val="272525"/>
                </a:solidFill>
                <a:latin typeface="Source Sans Pro" pitchFamily="34" charset="0"/>
                <a:ea typeface="Source Sans Pro" pitchFamily="34" charset="-122"/>
                <a:cs typeface="Source Sans Pro" pitchFamily="34" charset="-120"/>
              </a:rPr>
              <a:t> In this project, I removed irrelevant features such as 'enrollee_id', which serves only as an identifier, and other columns with high missing values like 'company_size' and 'company_type'. This process enhances model performance by reducing noise and focusing on the most informative features.</a:t>
            </a:r>
            <a:endParaRPr lang="en-US" sz="1850" dirty="0"/>
          </a:p>
        </p:txBody>
      </p:sp>
      <p:sp>
        <p:nvSpPr>
          <p:cNvPr id="5" name="Text 2"/>
          <p:cNvSpPr/>
          <p:nvPr/>
        </p:nvSpPr>
        <p:spPr>
          <a:xfrm>
            <a:off x="7997666" y="4472702"/>
            <a:ext cx="5802630" cy="1532096"/>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Missing Value Treatment : </a:t>
            </a:r>
            <a:r>
              <a:rPr lang="en-US" sz="1850" kern="0" spc="-38" dirty="0">
                <a:solidFill>
                  <a:srgbClr val="272525"/>
                </a:solidFill>
                <a:latin typeface="Source Sans Pro" pitchFamily="34" charset="0"/>
                <a:ea typeface="Source Sans Pro" pitchFamily="34" charset="-122"/>
                <a:cs typeface="Source Sans Pro" pitchFamily="34" charset="-120"/>
              </a:rPr>
              <a:t>Missing data can skew analysis or lead to inaccurate predictions. To address this, we fill missing values with appropriate substitutes instead of dropping them, ensuring the dataset remains complete.</a:t>
            </a:r>
            <a:endParaRPr lang="en-US" sz="1850" dirty="0"/>
          </a:p>
        </p:txBody>
      </p:sp>
      <p:sp>
        <p:nvSpPr>
          <p:cNvPr id="6" name="Text 3"/>
          <p:cNvSpPr/>
          <p:nvPr/>
        </p:nvSpPr>
        <p:spPr>
          <a:xfrm>
            <a:off x="7997666" y="6088499"/>
            <a:ext cx="5802630"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Categorical Features Encoding : </a:t>
            </a:r>
            <a:r>
              <a:rPr lang="en-US" sz="1850" kern="0" spc="-38" dirty="0">
                <a:solidFill>
                  <a:srgbClr val="272525"/>
                </a:solidFill>
                <a:latin typeface="Source Sans Pro" pitchFamily="34" charset="0"/>
                <a:ea typeface="Source Sans Pro" pitchFamily="34" charset="-122"/>
                <a:cs typeface="Source Sans Pro" pitchFamily="34" charset="-120"/>
              </a:rPr>
              <a:t>Label Encoding converts categorical (text) data into numerical values so that machine learning models can process it.</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579602"/>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Train Test Split</a:t>
            </a:r>
            <a:endParaRPr lang="en-US" sz="4400" dirty="0"/>
          </a:p>
        </p:txBody>
      </p:sp>
      <p:sp>
        <p:nvSpPr>
          <p:cNvPr id="3" name="Text 1"/>
          <p:cNvSpPr/>
          <p:nvPr/>
        </p:nvSpPr>
        <p:spPr>
          <a:xfrm>
            <a:off x="1220629" y="2762369"/>
            <a:ext cx="12572048"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We divided the data into training (</a:t>
            </a:r>
            <a:r>
              <a:rPr lang="en-US" sz="1850" b="1" kern="0" spc="-38" dirty="0">
                <a:solidFill>
                  <a:srgbClr val="272525"/>
                </a:solidFill>
                <a:latin typeface="Source Sans Pro" pitchFamily="34" charset="0"/>
                <a:ea typeface="Source Sans Pro" pitchFamily="34" charset="-122"/>
                <a:cs typeface="Source Sans Pro" pitchFamily="34" charset="-120"/>
              </a:rPr>
              <a:t>80%)</a:t>
            </a:r>
            <a:r>
              <a:rPr lang="en-US" sz="1850" kern="0" spc="-38" dirty="0">
                <a:solidFill>
                  <a:srgbClr val="272525"/>
                </a:solidFill>
                <a:latin typeface="Source Sans Pro" pitchFamily="34" charset="0"/>
                <a:ea typeface="Source Sans Pro" pitchFamily="34" charset="-122"/>
                <a:cs typeface="Source Sans Pro" pitchFamily="34" charset="-120"/>
              </a:rPr>
              <a:t> and testing (</a:t>
            </a:r>
            <a:r>
              <a:rPr lang="en-US" sz="1850" b="1" kern="0" spc="-38" dirty="0">
                <a:solidFill>
                  <a:srgbClr val="272525"/>
                </a:solidFill>
                <a:latin typeface="Source Sans Pro" pitchFamily="34" charset="0"/>
                <a:ea typeface="Source Sans Pro" pitchFamily="34" charset="-122"/>
                <a:cs typeface="Source Sans Pro" pitchFamily="34" charset="-120"/>
              </a:rPr>
              <a:t>20%)</a:t>
            </a:r>
            <a:r>
              <a:rPr lang="en-US" sz="1850" kern="0" spc="-38" dirty="0">
                <a:solidFill>
                  <a:srgbClr val="272525"/>
                </a:solidFill>
                <a:latin typeface="Source Sans Pro" pitchFamily="34" charset="0"/>
                <a:ea typeface="Source Sans Pro" pitchFamily="34" charset="-122"/>
                <a:cs typeface="Source Sans Pro" pitchFamily="34" charset="-120"/>
              </a:rPr>
              <a:t> sets.</a:t>
            </a:r>
            <a:endParaRPr lang="en-US" sz="1850" dirty="0"/>
          </a:p>
        </p:txBody>
      </p:sp>
      <p:sp>
        <p:nvSpPr>
          <p:cNvPr id="4" name="Text 2"/>
          <p:cNvSpPr/>
          <p:nvPr/>
        </p:nvSpPr>
        <p:spPr>
          <a:xfrm>
            <a:off x="1220629" y="3229094"/>
            <a:ext cx="125720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Setting a random state ensures consistent results and using stratify=y maintains a proportional distribution of the target variable in both sets.</a:t>
            </a:r>
            <a:endParaRPr lang="en-US" sz="1850" dirty="0"/>
          </a:p>
        </p:txBody>
      </p:sp>
      <p:sp>
        <p:nvSpPr>
          <p:cNvPr id="5" name="Text 3"/>
          <p:cNvSpPr/>
          <p:nvPr/>
        </p:nvSpPr>
        <p:spPr>
          <a:xfrm>
            <a:off x="837724" y="4354116"/>
            <a:ext cx="6919674"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Splitting The Data Into X &amp; Y</a:t>
            </a:r>
            <a:endParaRPr lang="en-US" sz="4400" dirty="0"/>
          </a:p>
        </p:txBody>
      </p:sp>
      <p:sp>
        <p:nvSpPr>
          <p:cNvPr id="6" name="Text 4"/>
          <p:cNvSpPr/>
          <p:nvPr/>
        </p:nvSpPr>
        <p:spPr>
          <a:xfrm>
            <a:off x="1220629" y="5417106"/>
            <a:ext cx="12572048"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We divided the dataset into two parts : X and y.</a:t>
            </a:r>
            <a:endParaRPr lang="en-US" sz="1850" dirty="0"/>
          </a:p>
        </p:txBody>
      </p:sp>
      <p:sp>
        <p:nvSpPr>
          <p:cNvPr id="7" name="Text 5"/>
          <p:cNvSpPr/>
          <p:nvPr/>
        </p:nvSpPr>
        <p:spPr>
          <a:xfrm>
            <a:off x="1220629" y="5883831"/>
            <a:ext cx="125720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"X" typically represents the independent variables, and "y" represents the Dependent (target variable) that we want to predict or understand.</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907619"/>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Model Selection</a:t>
            </a:r>
            <a:endParaRPr lang="en-US" sz="4400" dirty="0"/>
          </a:p>
        </p:txBody>
      </p:sp>
      <p:sp>
        <p:nvSpPr>
          <p:cNvPr id="3" name="Text 1"/>
          <p:cNvSpPr/>
          <p:nvPr/>
        </p:nvSpPr>
        <p:spPr>
          <a:xfrm>
            <a:off x="1220629" y="3090386"/>
            <a:ext cx="12572048"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Decision Tree :</a:t>
            </a:r>
            <a:r>
              <a:rPr lang="en-US" sz="1850" kern="0" spc="-38" dirty="0">
                <a:solidFill>
                  <a:srgbClr val="272525"/>
                </a:solidFill>
                <a:latin typeface="Source Sans Pro" pitchFamily="34" charset="0"/>
                <a:ea typeface="Source Sans Pro" pitchFamily="34" charset="-122"/>
                <a:cs typeface="Source Sans Pro" pitchFamily="34" charset="-120"/>
              </a:rPr>
              <a:t> A Decision Tree model predicts outcomes by splitting data into branches based on feature values, like a flowchart. It’s easy to understand because it visually represents the decision-making process, helping identify key factors that influence whether an employee might leave the company.</a:t>
            </a:r>
            <a:endParaRPr lang="en-US" sz="1850" dirty="0"/>
          </a:p>
        </p:txBody>
      </p:sp>
      <p:sp>
        <p:nvSpPr>
          <p:cNvPr id="4" name="Text 2"/>
          <p:cNvSpPr/>
          <p:nvPr/>
        </p:nvSpPr>
        <p:spPr>
          <a:xfrm>
            <a:off x="1220629" y="4323159"/>
            <a:ext cx="12572048" cy="766048"/>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Random Forest :</a:t>
            </a:r>
            <a:r>
              <a:rPr lang="en-US" sz="1850" kern="0" spc="-38" dirty="0">
                <a:solidFill>
                  <a:srgbClr val="272525"/>
                </a:solidFill>
                <a:latin typeface="Source Sans Pro" pitchFamily="34" charset="0"/>
                <a:ea typeface="Source Sans Pro" pitchFamily="34" charset="-122"/>
                <a:cs typeface="Source Sans Pro" pitchFamily="34" charset="-120"/>
              </a:rPr>
              <a:t> The Random Forest model builds multiple decision trees using different parts of the data and then combines their predictions to make a final decision.</a:t>
            </a:r>
            <a:endParaRPr lang="en-US" sz="1850" dirty="0"/>
          </a:p>
        </p:txBody>
      </p:sp>
      <p:sp>
        <p:nvSpPr>
          <p:cNvPr id="5" name="Text 3"/>
          <p:cNvSpPr/>
          <p:nvPr/>
        </p:nvSpPr>
        <p:spPr>
          <a:xfrm>
            <a:off x="1220629" y="5172908"/>
            <a:ext cx="12572048"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Logistic Regression :</a:t>
            </a:r>
            <a:r>
              <a:rPr lang="en-US" sz="1850" kern="0" spc="-38" dirty="0">
                <a:solidFill>
                  <a:srgbClr val="272525"/>
                </a:solidFill>
                <a:latin typeface="Source Sans Pro" pitchFamily="34" charset="0"/>
                <a:ea typeface="Source Sans Pro" pitchFamily="34" charset="-122"/>
                <a:cs typeface="Source Sans Pro" pitchFamily="34" charset="-120"/>
              </a:rPr>
              <a:t> Logistic regression is a type of statistical model used to predict the probability of a binary outcome based on one or more input features. It calculates the likelihood of the outcome using a logistic function, which ensures the result is between 0 and 1, making it suitable for classification tasks.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24376" y="569119"/>
            <a:ext cx="13181648" cy="2392680"/>
          </a:xfrm>
          <a:prstGeom prst="roundRect">
            <a:avLst>
              <a:gd name="adj" fmla="val 3633"/>
            </a:avLst>
          </a:prstGeom>
          <a:noFill/>
          <a:ln w="7620">
            <a:solidFill>
              <a:srgbClr val="000000">
                <a:alpha val="8000"/>
              </a:srgbClr>
            </a:solidFill>
            <a:prstDash val="solid"/>
          </a:ln>
        </p:spPr>
      </p:sp>
      <p:sp>
        <p:nvSpPr>
          <p:cNvPr id="3" name="Shape 1"/>
          <p:cNvSpPr/>
          <p:nvPr/>
        </p:nvSpPr>
        <p:spPr>
          <a:xfrm>
            <a:off x="731996" y="576739"/>
            <a:ext cx="13166408" cy="594360"/>
          </a:xfrm>
          <a:prstGeom prst="rect">
            <a:avLst/>
          </a:prstGeom>
          <a:solidFill>
            <a:srgbClr val="FFFFFF">
              <a:alpha val="4000"/>
            </a:srgbClr>
          </a:solidFill>
          <a:ln/>
        </p:spPr>
      </p:sp>
      <p:sp>
        <p:nvSpPr>
          <p:cNvPr id="4" name="Text 2"/>
          <p:cNvSpPr/>
          <p:nvPr/>
        </p:nvSpPr>
        <p:spPr>
          <a:xfrm>
            <a:off x="939403" y="70842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Model</a:t>
            </a:r>
            <a:endParaRPr lang="en-US" sz="1600" dirty="0"/>
          </a:p>
        </p:txBody>
      </p:sp>
      <p:sp>
        <p:nvSpPr>
          <p:cNvPr id="5" name="Text 3"/>
          <p:cNvSpPr/>
          <p:nvPr/>
        </p:nvSpPr>
        <p:spPr>
          <a:xfrm>
            <a:off x="3576399" y="70842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Accuracy</a:t>
            </a:r>
            <a:endParaRPr lang="en-US" sz="1600" dirty="0"/>
          </a:p>
        </p:txBody>
      </p:sp>
      <p:sp>
        <p:nvSpPr>
          <p:cNvPr id="6" name="Text 4"/>
          <p:cNvSpPr/>
          <p:nvPr/>
        </p:nvSpPr>
        <p:spPr>
          <a:xfrm>
            <a:off x="6209586" y="70842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Precision</a:t>
            </a:r>
            <a:endParaRPr lang="en-US" sz="1600" dirty="0"/>
          </a:p>
        </p:txBody>
      </p:sp>
      <p:sp>
        <p:nvSpPr>
          <p:cNvPr id="7" name="Text 5"/>
          <p:cNvSpPr/>
          <p:nvPr/>
        </p:nvSpPr>
        <p:spPr>
          <a:xfrm>
            <a:off x="8842772" y="70842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Recall</a:t>
            </a:r>
            <a:endParaRPr lang="en-US" sz="1600" dirty="0"/>
          </a:p>
        </p:txBody>
      </p:sp>
      <p:sp>
        <p:nvSpPr>
          <p:cNvPr id="8" name="Text 6"/>
          <p:cNvSpPr/>
          <p:nvPr/>
        </p:nvSpPr>
        <p:spPr>
          <a:xfrm>
            <a:off x="11475958" y="70842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F1-Score</a:t>
            </a:r>
            <a:endParaRPr lang="en-US" sz="1600" dirty="0"/>
          </a:p>
        </p:txBody>
      </p:sp>
      <p:sp>
        <p:nvSpPr>
          <p:cNvPr id="9" name="Shape 7"/>
          <p:cNvSpPr/>
          <p:nvPr/>
        </p:nvSpPr>
        <p:spPr>
          <a:xfrm>
            <a:off x="731996" y="1171099"/>
            <a:ext cx="13166408" cy="594360"/>
          </a:xfrm>
          <a:prstGeom prst="rect">
            <a:avLst/>
          </a:prstGeom>
          <a:solidFill>
            <a:srgbClr val="000000">
              <a:alpha val="4000"/>
            </a:srgbClr>
          </a:solidFill>
          <a:ln/>
        </p:spPr>
      </p:sp>
      <p:sp>
        <p:nvSpPr>
          <p:cNvPr id="10" name="Text 8"/>
          <p:cNvSpPr/>
          <p:nvPr/>
        </p:nvSpPr>
        <p:spPr>
          <a:xfrm>
            <a:off x="939403" y="130278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Logistic Regression</a:t>
            </a:r>
            <a:endParaRPr lang="en-US" sz="1600" dirty="0"/>
          </a:p>
        </p:txBody>
      </p:sp>
      <p:sp>
        <p:nvSpPr>
          <p:cNvPr id="11" name="Text 9"/>
          <p:cNvSpPr/>
          <p:nvPr/>
        </p:nvSpPr>
        <p:spPr>
          <a:xfrm>
            <a:off x="3576399" y="130278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0.7831</a:t>
            </a:r>
            <a:endParaRPr lang="en-US" sz="1600" dirty="0"/>
          </a:p>
        </p:txBody>
      </p:sp>
      <p:sp>
        <p:nvSpPr>
          <p:cNvPr id="12" name="Text 10"/>
          <p:cNvSpPr/>
          <p:nvPr/>
        </p:nvSpPr>
        <p:spPr>
          <a:xfrm>
            <a:off x="6209586" y="130278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0.7639</a:t>
            </a:r>
            <a:endParaRPr lang="en-US" sz="1600" dirty="0"/>
          </a:p>
        </p:txBody>
      </p:sp>
      <p:sp>
        <p:nvSpPr>
          <p:cNvPr id="13" name="Text 11"/>
          <p:cNvSpPr/>
          <p:nvPr/>
        </p:nvSpPr>
        <p:spPr>
          <a:xfrm>
            <a:off x="8842772" y="130278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0.7831</a:t>
            </a:r>
            <a:endParaRPr lang="en-US" sz="1600" dirty="0"/>
          </a:p>
        </p:txBody>
      </p:sp>
      <p:sp>
        <p:nvSpPr>
          <p:cNvPr id="14" name="Text 12"/>
          <p:cNvSpPr/>
          <p:nvPr/>
        </p:nvSpPr>
        <p:spPr>
          <a:xfrm>
            <a:off x="11475958" y="130278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0.7661</a:t>
            </a:r>
            <a:endParaRPr lang="en-US" sz="1600" dirty="0"/>
          </a:p>
        </p:txBody>
      </p:sp>
      <p:sp>
        <p:nvSpPr>
          <p:cNvPr id="15" name="Shape 13"/>
          <p:cNvSpPr/>
          <p:nvPr/>
        </p:nvSpPr>
        <p:spPr>
          <a:xfrm>
            <a:off x="731996" y="1765459"/>
            <a:ext cx="13166408" cy="594360"/>
          </a:xfrm>
          <a:prstGeom prst="rect">
            <a:avLst/>
          </a:prstGeom>
          <a:solidFill>
            <a:srgbClr val="FFFFFF">
              <a:alpha val="4000"/>
            </a:srgbClr>
          </a:solidFill>
          <a:ln/>
        </p:spPr>
      </p:sp>
      <p:sp>
        <p:nvSpPr>
          <p:cNvPr id="16" name="Text 14"/>
          <p:cNvSpPr/>
          <p:nvPr/>
        </p:nvSpPr>
        <p:spPr>
          <a:xfrm>
            <a:off x="939403" y="189714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Decision Tree</a:t>
            </a:r>
            <a:endParaRPr lang="en-US" sz="1600" dirty="0"/>
          </a:p>
        </p:txBody>
      </p:sp>
      <p:sp>
        <p:nvSpPr>
          <p:cNvPr id="17" name="Text 15"/>
          <p:cNvSpPr/>
          <p:nvPr/>
        </p:nvSpPr>
        <p:spPr>
          <a:xfrm>
            <a:off x="3576399" y="189714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0.7829</a:t>
            </a:r>
            <a:endParaRPr lang="en-US" sz="1600" dirty="0"/>
          </a:p>
        </p:txBody>
      </p:sp>
      <p:sp>
        <p:nvSpPr>
          <p:cNvPr id="18" name="Text 16"/>
          <p:cNvSpPr/>
          <p:nvPr/>
        </p:nvSpPr>
        <p:spPr>
          <a:xfrm>
            <a:off x="6209586" y="189714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0.7914</a:t>
            </a:r>
            <a:endParaRPr lang="en-US" sz="1600" dirty="0"/>
          </a:p>
        </p:txBody>
      </p:sp>
      <p:sp>
        <p:nvSpPr>
          <p:cNvPr id="19" name="Text 17"/>
          <p:cNvSpPr/>
          <p:nvPr/>
        </p:nvSpPr>
        <p:spPr>
          <a:xfrm>
            <a:off x="8842772" y="189714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0.7829</a:t>
            </a:r>
            <a:endParaRPr lang="en-US" sz="1600" dirty="0"/>
          </a:p>
        </p:txBody>
      </p:sp>
      <p:sp>
        <p:nvSpPr>
          <p:cNvPr id="20" name="Text 18"/>
          <p:cNvSpPr/>
          <p:nvPr/>
        </p:nvSpPr>
        <p:spPr>
          <a:xfrm>
            <a:off x="11475958" y="189714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0.7865</a:t>
            </a:r>
            <a:endParaRPr lang="en-US" sz="1600" dirty="0"/>
          </a:p>
        </p:txBody>
      </p:sp>
      <p:sp>
        <p:nvSpPr>
          <p:cNvPr id="21" name="Shape 19"/>
          <p:cNvSpPr/>
          <p:nvPr/>
        </p:nvSpPr>
        <p:spPr>
          <a:xfrm>
            <a:off x="731996" y="2359819"/>
            <a:ext cx="13166408" cy="594360"/>
          </a:xfrm>
          <a:prstGeom prst="rect">
            <a:avLst/>
          </a:prstGeom>
          <a:solidFill>
            <a:srgbClr val="000000">
              <a:alpha val="4000"/>
            </a:srgbClr>
          </a:solidFill>
          <a:ln/>
        </p:spPr>
      </p:sp>
      <p:sp>
        <p:nvSpPr>
          <p:cNvPr id="22" name="Text 20"/>
          <p:cNvSpPr/>
          <p:nvPr/>
        </p:nvSpPr>
        <p:spPr>
          <a:xfrm>
            <a:off x="939403" y="249150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Random Forest</a:t>
            </a:r>
            <a:endParaRPr lang="en-US" sz="1600" dirty="0"/>
          </a:p>
        </p:txBody>
      </p:sp>
      <p:sp>
        <p:nvSpPr>
          <p:cNvPr id="23" name="Text 21"/>
          <p:cNvSpPr/>
          <p:nvPr/>
        </p:nvSpPr>
        <p:spPr>
          <a:xfrm>
            <a:off x="3576399" y="249150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0.7811</a:t>
            </a:r>
            <a:endParaRPr lang="en-US" sz="1600" dirty="0"/>
          </a:p>
        </p:txBody>
      </p:sp>
      <p:sp>
        <p:nvSpPr>
          <p:cNvPr id="24" name="Text 22"/>
          <p:cNvSpPr/>
          <p:nvPr/>
        </p:nvSpPr>
        <p:spPr>
          <a:xfrm>
            <a:off x="6209586" y="249150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0.7606</a:t>
            </a:r>
            <a:endParaRPr lang="en-US" sz="1600" dirty="0"/>
          </a:p>
        </p:txBody>
      </p:sp>
      <p:sp>
        <p:nvSpPr>
          <p:cNvPr id="25" name="Text 23"/>
          <p:cNvSpPr/>
          <p:nvPr/>
        </p:nvSpPr>
        <p:spPr>
          <a:xfrm>
            <a:off x="8842772" y="2491502"/>
            <a:ext cx="221170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0.7745</a:t>
            </a:r>
            <a:endParaRPr lang="en-US" sz="1600" dirty="0"/>
          </a:p>
        </p:txBody>
      </p:sp>
      <p:sp>
        <p:nvSpPr>
          <p:cNvPr id="26" name="Text 24"/>
          <p:cNvSpPr/>
          <p:nvPr/>
        </p:nvSpPr>
        <p:spPr>
          <a:xfrm>
            <a:off x="11475958" y="2491502"/>
            <a:ext cx="2215515" cy="330994"/>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0.7652</a:t>
            </a:r>
            <a:endParaRPr lang="en-US" sz="1600" dirty="0"/>
          </a:p>
        </p:txBody>
      </p:sp>
      <p:sp>
        <p:nvSpPr>
          <p:cNvPr id="27" name="Shape 25"/>
          <p:cNvSpPr/>
          <p:nvPr/>
        </p:nvSpPr>
        <p:spPr>
          <a:xfrm>
            <a:off x="724376" y="3194566"/>
            <a:ext cx="13181648" cy="4806315"/>
          </a:xfrm>
          <a:prstGeom prst="roundRect">
            <a:avLst>
              <a:gd name="adj" fmla="val 1809"/>
            </a:avLst>
          </a:prstGeom>
          <a:noFill/>
          <a:ln w="7620">
            <a:solidFill>
              <a:srgbClr val="000000">
                <a:alpha val="8000"/>
              </a:srgbClr>
            </a:solidFill>
            <a:prstDash val="solid"/>
          </a:ln>
        </p:spPr>
      </p:sp>
      <p:sp>
        <p:nvSpPr>
          <p:cNvPr id="28" name="Shape 26"/>
          <p:cNvSpPr/>
          <p:nvPr/>
        </p:nvSpPr>
        <p:spPr>
          <a:xfrm>
            <a:off x="731996" y="3202186"/>
            <a:ext cx="13166408" cy="594360"/>
          </a:xfrm>
          <a:prstGeom prst="rect">
            <a:avLst/>
          </a:prstGeom>
          <a:solidFill>
            <a:srgbClr val="FFFFFF">
              <a:alpha val="4000"/>
            </a:srgbClr>
          </a:solidFill>
          <a:ln/>
        </p:spPr>
      </p:sp>
      <p:sp>
        <p:nvSpPr>
          <p:cNvPr id="29" name="Text 27"/>
          <p:cNvSpPr/>
          <p:nvPr/>
        </p:nvSpPr>
        <p:spPr>
          <a:xfrm>
            <a:off x="938927" y="3333869"/>
            <a:ext cx="6165533" cy="330994"/>
          </a:xfrm>
          <a:prstGeom prst="rect">
            <a:avLst/>
          </a:prstGeom>
          <a:noFill/>
          <a:ln/>
        </p:spPr>
        <p:txBody>
          <a:bodyPr wrap="none" lIns="0" tIns="0" rIns="0" bIns="0" rtlCol="0" anchor="t"/>
          <a:lstStyle/>
          <a:p>
            <a:pPr marL="0" indent="0">
              <a:lnSpc>
                <a:spcPts val="2600"/>
              </a:lnSpc>
              <a:buNone/>
            </a:pPr>
            <a:endParaRPr lang="en-US" sz="1600" dirty="0"/>
          </a:p>
        </p:txBody>
      </p:sp>
      <p:sp>
        <p:nvSpPr>
          <p:cNvPr id="30" name="Text 28"/>
          <p:cNvSpPr/>
          <p:nvPr/>
        </p:nvSpPr>
        <p:spPr>
          <a:xfrm>
            <a:off x="7525941" y="3333869"/>
            <a:ext cx="6165533" cy="330994"/>
          </a:xfrm>
          <a:prstGeom prst="rect">
            <a:avLst/>
          </a:prstGeom>
          <a:noFill/>
          <a:ln/>
        </p:spPr>
        <p:txBody>
          <a:bodyPr wrap="none" lIns="0" tIns="0" rIns="0" bIns="0" rtlCol="0" anchor="t"/>
          <a:lstStyle/>
          <a:p>
            <a:pPr marL="0" indent="0">
              <a:lnSpc>
                <a:spcPts val="2600"/>
              </a:lnSpc>
              <a:buNone/>
            </a:pPr>
            <a:endParaRPr lang="en-US" sz="1600" dirty="0"/>
          </a:p>
        </p:txBody>
      </p:sp>
      <p:sp>
        <p:nvSpPr>
          <p:cNvPr id="31" name="Shape 29"/>
          <p:cNvSpPr/>
          <p:nvPr/>
        </p:nvSpPr>
        <p:spPr>
          <a:xfrm>
            <a:off x="731996" y="3796546"/>
            <a:ext cx="13166408" cy="4196715"/>
          </a:xfrm>
          <a:prstGeom prst="rect">
            <a:avLst/>
          </a:prstGeom>
          <a:solidFill>
            <a:srgbClr val="000000">
              <a:alpha val="4000"/>
            </a:srgbClr>
          </a:solidFill>
          <a:ln/>
        </p:spPr>
      </p:sp>
      <p:pic>
        <p:nvPicPr>
          <p:cNvPr id="32" name="Image 0" descr="preencoded.png"/>
          <p:cNvPicPr>
            <a:picLocks noChangeAspect="1"/>
          </p:cNvPicPr>
          <p:nvPr/>
        </p:nvPicPr>
        <p:blipFill>
          <a:blip r:embed="rId3"/>
          <a:stretch>
            <a:fillRect/>
          </a:stretch>
        </p:blipFill>
        <p:spPr>
          <a:xfrm>
            <a:off x="938927" y="3928229"/>
            <a:ext cx="6165533" cy="3933349"/>
          </a:xfrm>
          <a:prstGeom prst="rect">
            <a:avLst/>
          </a:prstGeom>
        </p:spPr>
      </p:pic>
      <p:sp>
        <p:nvSpPr>
          <p:cNvPr id="33" name="Text 30"/>
          <p:cNvSpPr/>
          <p:nvPr/>
        </p:nvSpPr>
        <p:spPr>
          <a:xfrm>
            <a:off x="7790736" y="3866198"/>
            <a:ext cx="5900738" cy="529828"/>
          </a:xfrm>
          <a:prstGeom prst="rect">
            <a:avLst/>
          </a:prstGeom>
          <a:noFill/>
          <a:ln/>
        </p:spPr>
        <p:txBody>
          <a:bodyPr wrap="square" lIns="0" tIns="0" rIns="0" bIns="0" rtlCol="0" anchor="t"/>
          <a:lstStyle/>
          <a:p>
            <a:pPr marL="342900" indent="-342900" algn="l">
              <a:lnSpc>
                <a:spcPts val="2050"/>
              </a:lnSpc>
              <a:buSzPct val="100000"/>
              <a:buChar char="•"/>
            </a:pPr>
            <a:r>
              <a:rPr lang="en-US" sz="1300" b="1" kern="0" spc="-33" dirty="0">
                <a:solidFill>
                  <a:srgbClr val="272525"/>
                </a:solidFill>
                <a:latin typeface="Source Sans Pro" pitchFamily="34" charset="0"/>
                <a:ea typeface="Source Sans Pro" pitchFamily="34" charset="-122"/>
                <a:cs typeface="Source Sans Pro" pitchFamily="34" charset="-120"/>
              </a:rPr>
              <a:t>Accuracy :</a:t>
            </a:r>
            <a:r>
              <a:rPr lang="en-US" sz="1300" kern="0" spc="-33" dirty="0">
                <a:solidFill>
                  <a:srgbClr val="272525"/>
                </a:solidFill>
                <a:latin typeface="Source Sans Pro" pitchFamily="34" charset="0"/>
                <a:ea typeface="Source Sans Pro" pitchFamily="34" charset="-122"/>
                <a:cs typeface="Source Sans Pro" pitchFamily="34" charset="-120"/>
              </a:rPr>
              <a:t> Logistic Regression has the highest accuracy at 0.7831, slightly outperforming Decision Tree (0.7829) and Random Forest (0.7811).</a:t>
            </a:r>
            <a:endParaRPr lang="en-US" sz="1300" dirty="0"/>
          </a:p>
        </p:txBody>
      </p:sp>
      <p:sp>
        <p:nvSpPr>
          <p:cNvPr id="34" name="Text 31"/>
          <p:cNvSpPr/>
          <p:nvPr/>
        </p:nvSpPr>
        <p:spPr>
          <a:xfrm>
            <a:off x="7790736" y="4458057"/>
            <a:ext cx="5900738" cy="794742"/>
          </a:xfrm>
          <a:prstGeom prst="rect">
            <a:avLst/>
          </a:prstGeom>
          <a:noFill/>
          <a:ln/>
        </p:spPr>
        <p:txBody>
          <a:bodyPr wrap="square" lIns="0" tIns="0" rIns="0" bIns="0" rtlCol="0" anchor="t"/>
          <a:lstStyle/>
          <a:p>
            <a:pPr marL="342900" indent="-342900" algn="l">
              <a:lnSpc>
                <a:spcPts val="2050"/>
              </a:lnSpc>
              <a:buSzPct val="100000"/>
              <a:buChar char="•"/>
            </a:pPr>
            <a:r>
              <a:rPr lang="en-US" sz="1300" b="1" kern="0" spc="-33" dirty="0">
                <a:solidFill>
                  <a:srgbClr val="272525"/>
                </a:solidFill>
                <a:latin typeface="Source Sans Pro" pitchFamily="34" charset="0"/>
                <a:ea typeface="Source Sans Pro" pitchFamily="34" charset="-122"/>
                <a:cs typeface="Source Sans Pro" pitchFamily="34" charset="-120"/>
              </a:rPr>
              <a:t>Precision :</a:t>
            </a:r>
            <a:r>
              <a:rPr lang="en-US" sz="1300" kern="0" spc="-33" dirty="0">
                <a:solidFill>
                  <a:srgbClr val="272525"/>
                </a:solidFill>
                <a:latin typeface="Source Sans Pro" pitchFamily="34" charset="0"/>
                <a:ea typeface="Source Sans Pro" pitchFamily="34" charset="-122"/>
                <a:cs typeface="Source Sans Pro" pitchFamily="34" charset="-120"/>
              </a:rPr>
              <a:t> The Decision Tree model has the highest precision at 0.7914, indicating it is better at avoiding false positives compared to Logistic Regression (0.7639) and Random Forest (0.7606).</a:t>
            </a:r>
            <a:endParaRPr lang="en-US" sz="1300" dirty="0"/>
          </a:p>
        </p:txBody>
      </p:sp>
      <p:sp>
        <p:nvSpPr>
          <p:cNvPr id="35" name="Text 32"/>
          <p:cNvSpPr/>
          <p:nvPr/>
        </p:nvSpPr>
        <p:spPr>
          <a:xfrm>
            <a:off x="7790736" y="5314831"/>
            <a:ext cx="5900738" cy="529828"/>
          </a:xfrm>
          <a:prstGeom prst="rect">
            <a:avLst/>
          </a:prstGeom>
          <a:noFill/>
          <a:ln/>
        </p:spPr>
        <p:txBody>
          <a:bodyPr wrap="square" lIns="0" tIns="0" rIns="0" bIns="0" rtlCol="0" anchor="t"/>
          <a:lstStyle/>
          <a:p>
            <a:pPr marL="342900" indent="-342900" algn="l">
              <a:lnSpc>
                <a:spcPts val="2050"/>
              </a:lnSpc>
              <a:buSzPct val="100000"/>
              <a:buChar char="•"/>
            </a:pPr>
            <a:r>
              <a:rPr lang="en-US" sz="1300" b="1" kern="0" spc="-33" dirty="0">
                <a:solidFill>
                  <a:srgbClr val="272525"/>
                </a:solidFill>
                <a:latin typeface="Source Sans Pro" pitchFamily="34" charset="0"/>
                <a:ea typeface="Source Sans Pro" pitchFamily="34" charset="-122"/>
                <a:cs typeface="Source Sans Pro" pitchFamily="34" charset="-120"/>
              </a:rPr>
              <a:t>Recall :</a:t>
            </a:r>
            <a:r>
              <a:rPr lang="en-US" sz="1300" kern="0" spc="-33" dirty="0">
                <a:solidFill>
                  <a:srgbClr val="272525"/>
                </a:solidFill>
                <a:latin typeface="Source Sans Pro" pitchFamily="34" charset="0"/>
                <a:ea typeface="Source Sans Pro" pitchFamily="34" charset="-122"/>
                <a:cs typeface="Source Sans Pro" pitchFamily="34" charset="-120"/>
              </a:rPr>
              <a:t> Logistic Regression leads in recall with 0.7831, meaning it correctly identifies positive cases more often than Decision Tree (0.7829) and Random Forest (0.7745).</a:t>
            </a:r>
            <a:endParaRPr lang="en-US" sz="1300" dirty="0"/>
          </a:p>
        </p:txBody>
      </p:sp>
      <p:sp>
        <p:nvSpPr>
          <p:cNvPr id="36" name="Text 33"/>
          <p:cNvSpPr/>
          <p:nvPr/>
        </p:nvSpPr>
        <p:spPr>
          <a:xfrm>
            <a:off x="7790736" y="5906691"/>
            <a:ext cx="5900738" cy="794742"/>
          </a:xfrm>
          <a:prstGeom prst="rect">
            <a:avLst/>
          </a:prstGeom>
          <a:noFill/>
          <a:ln/>
        </p:spPr>
        <p:txBody>
          <a:bodyPr wrap="square" lIns="0" tIns="0" rIns="0" bIns="0" rtlCol="0" anchor="t"/>
          <a:lstStyle/>
          <a:p>
            <a:pPr marL="342900" indent="-342900" algn="l">
              <a:lnSpc>
                <a:spcPts val="2050"/>
              </a:lnSpc>
              <a:buSzPct val="100000"/>
              <a:buChar char="•"/>
            </a:pPr>
            <a:r>
              <a:rPr lang="en-US" sz="1300" b="1" kern="0" spc="-33" dirty="0">
                <a:solidFill>
                  <a:srgbClr val="272525"/>
                </a:solidFill>
                <a:latin typeface="Source Sans Pro" pitchFamily="34" charset="0"/>
                <a:ea typeface="Source Sans Pro" pitchFamily="34" charset="-122"/>
                <a:cs typeface="Source Sans Pro" pitchFamily="34" charset="-120"/>
              </a:rPr>
              <a:t>F1-Score :</a:t>
            </a:r>
            <a:r>
              <a:rPr lang="en-US" sz="1300" kern="0" spc="-33" dirty="0">
                <a:solidFill>
                  <a:srgbClr val="272525"/>
                </a:solidFill>
                <a:latin typeface="Source Sans Pro" pitchFamily="34" charset="0"/>
                <a:ea typeface="Source Sans Pro" pitchFamily="34" charset="-122"/>
                <a:cs typeface="Source Sans Pro" pitchFamily="34" charset="-120"/>
              </a:rPr>
              <a:t> The Decision Tree model has the highest F1-Score at 0.7865, suggesting a better overall balance between precision and recall compared to Logistic Regression (0.7661) and Random Forest (0.7652).</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9204" y="2485430"/>
            <a:ext cx="4887873" cy="3258622"/>
          </a:xfrm>
          <a:prstGeom prst="rect">
            <a:avLst/>
          </a:prstGeom>
        </p:spPr>
      </p:pic>
      <p:sp>
        <p:nvSpPr>
          <p:cNvPr id="4" name="Text 0"/>
          <p:cNvSpPr/>
          <p:nvPr/>
        </p:nvSpPr>
        <p:spPr>
          <a:xfrm>
            <a:off x="6324124" y="2434233"/>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Conclusion</a:t>
            </a:r>
            <a:endParaRPr lang="en-US" sz="4400" dirty="0"/>
          </a:p>
        </p:txBody>
      </p:sp>
      <p:sp>
        <p:nvSpPr>
          <p:cNvPr id="5" name="Text 1"/>
          <p:cNvSpPr/>
          <p:nvPr/>
        </p:nvSpPr>
        <p:spPr>
          <a:xfrm>
            <a:off x="6324124" y="3497223"/>
            <a:ext cx="7468553" cy="2298144"/>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Logistic Regression model outperformed other models in predicting employee retention with the highest accuracy. This indicates its superior capability in forecasting whether employees might change jobs. Thus, Logistic Regression is the most effective model for this task, providing valuable insights for improving employee retention and optimizing workforce management strategies.</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3058716"/>
            <a:ext cx="12954952" cy="2112169"/>
          </a:xfrm>
          <a:prstGeom prst="rect">
            <a:avLst/>
          </a:prstGeom>
          <a:noFill/>
          <a:ln/>
        </p:spPr>
        <p:txBody>
          <a:bodyPr wrap="none" lIns="0" tIns="0" rIns="0" bIns="0" rtlCol="0" anchor="t"/>
          <a:lstStyle/>
          <a:p>
            <a:pPr marL="0" indent="0" algn="ctr">
              <a:lnSpc>
                <a:spcPts val="16600"/>
              </a:lnSpc>
              <a:buNone/>
            </a:pPr>
            <a:r>
              <a:rPr lang="en-US" sz="13300" b="1" kern="0" spc="-266" dirty="0">
                <a:solidFill>
                  <a:srgbClr val="D73AD7"/>
                </a:solidFill>
                <a:latin typeface="Source Serif Pro" pitchFamily="34" charset="0"/>
                <a:ea typeface="Source Serif Pro" pitchFamily="34" charset="-122"/>
                <a:cs typeface="Source Serif Pro" pitchFamily="34" charset="-120"/>
              </a:rPr>
              <a:t>Thank You !</a:t>
            </a:r>
            <a:endParaRPr lang="en-US" sz="13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9323" y="2740104"/>
            <a:ext cx="4887754" cy="2749391"/>
          </a:xfrm>
          <a:prstGeom prst="rect">
            <a:avLst/>
          </a:prstGeom>
        </p:spPr>
      </p:pic>
      <p:sp>
        <p:nvSpPr>
          <p:cNvPr id="4" name="Text 0"/>
          <p:cNvSpPr/>
          <p:nvPr/>
        </p:nvSpPr>
        <p:spPr>
          <a:xfrm>
            <a:off x="6324124" y="1680091"/>
            <a:ext cx="7468553" cy="1943100"/>
          </a:xfrm>
          <a:prstGeom prst="rect">
            <a:avLst/>
          </a:prstGeom>
          <a:noFill/>
          <a:ln/>
        </p:spPr>
        <p:txBody>
          <a:bodyPr wrap="square" lIns="0" tIns="0" rIns="0" bIns="0" rtlCol="0" anchor="t"/>
          <a:lstStyle/>
          <a:p>
            <a:pPr marL="0" indent="0">
              <a:lnSpc>
                <a:spcPts val="7650"/>
              </a:lnSpc>
              <a:buNone/>
            </a:pPr>
            <a:r>
              <a:rPr lang="en-US" sz="6100" kern="0" spc="-122" dirty="0">
                <a:solidFill>
                  <a:srgbClr val="D73AD7"/>
                </a:solidFill>
                <a:latin typeface="Source Serif Pro" pitchFamily="34" charset="0"/>
                <a:ea typeface="Source Serif Pro" pitchFamily="34" charset="-122"/>
                <a:cs typeface="Source Serif Pro" pitchFamily="34" charset="-120"/>
              </a:rPr>
              <a:t>Employee Retention Prediction</a:t>
            </a:r>
            <a:endParaRPr lang="en-US" sz="6100" dirty="0"/>
          </a:p>
        </p:txBody>
      </p:sp>
      <p:sp>
        <p:nvSpPr>
          <p:cNvPr id="5" name="Text 1"/>
          <p:cNvSpPr/>
          <p:nvPr/>
        </p:nvSpPr>
        <p:spPr>
          <a:xfrm>
            <a:off x="6324124" y="3982164"/>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project focuses on predicting whether an employee will stay with their company or leave. The goal is to understand the factors influencing this decision, such as the employee's experience, education, and the size of the company.</a:t>
            </a:r>
            <a:endParaRPr lang="en-US" sz="1850" dirty="0"/>
          </a:p>
        </p:txBody>
      </p:sp>
      <p:sp>
        <p:nvSpPr>
          <p:cNvPr id="6" name="Text 2"/>
          <p:cNvSpPr/>
          <p:nvPr/>
        </p:nvSpPr>
        <p:spPr>
          <a:xfrm>
            <a:off x="6324124" y="5783461"/>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By predicting potential turnover, companies can take steps to retain valuable employees and reduce the costs associated with hiring new staff.</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5628" y="2721173"/>
            <a:ext cx="4955024" cy="2787253"/>
          </a:xfrm>
          <a:prstGeom prst="rect">
            <a:avLst/>
          </a:prstGeom>
        </p:spPr>
      </p:pic>
      <p:sp>
        <p:nvSpPr>
          <p:cNvPr id="4" name="Text 0"/>
          <p:cNvSpPr/>
          <p:nvPr/>
        </p:nvSpPr>
        <p:spPr>
          <a:xfrm>
            <a:off x="6230422" y="830699"/>
            <a:ext cx="5001816" cy="625197"/>
          </a:xfrm>
          <a:prstGeom prst="rect">
            <a:avLst/>
          </a:prstGeom>
          <a:noFill/>
          <a:ln/>
        </p:spPr>
        <p:txBody>
          <a:bodyPr wrap="none" lIns="0" tIns="0" rIns="0" bIns="0" rtlCol="0" anchor="t"/>
          <a:lstStyle/>
          <a:p>
            <a:pPr marL="0" indent="0">
              <a:lnSpc>
                <a:spcPts val="4900"/>
              </a:lnSpc>
              <a:buNone/>
            </a:pPr>
            <a:r>
              <a:rPr lang="en-US" sz="3900" kern="0" spc="-79" dirty="0">
                <a:solidFill>
                  <a:srgbClr val="D73AD7"/>
                </a:solidFill>
                <a:latin typeface="Source Serif Pro" pitchFamily="34" charset="0"/>
                <a:ea typeface="Source Serif Pro" pitchFamily="34" charset="-122"/>
                <a:cs typeface="Source Serif Pro" pitchFamily="34" charset="-120"/>
              </a:rPr>
              <a:t>Objective </a:t>
            </a:r>
            <a:endParaRPr lang="en-US" sz="3900" dirty="0"/>
          </a:p>
        </p:txBody>
      </p:sp>
      <p:sp>
        <p:nvSpPr>
          <p:cNvPr id="5" name="Shape 1"/>
          <p:cNvSpPr/>
          <p:nvPr/>
        </p:nvSpPr>
        <p:spPr>
          <a:xfrm>
            <a:off x="6230422" y="2013823"/>
            <a:ext cx="478274" cy="478274"/>
          </a:xfrm>
          <a:prstGeom prst="roundRect">
            <a:avLst>
              <a:gd name="adj" fmla="val 18668"/>
            </a:avLst>
          </a:prstGeom>
          <a:solidFill>
            <a:srgbClr val="F4D4F7"/>
          </a:solidFill>
          <a:ln w="7620">
            <a:solidFill>
              <a:srgbClr val="DABADD"/>
            </a:solidFill>
            <a:prstDash val="solid"/>
          </a:ln>
        </p:spPr>
      </p:sp>
      <p:sp>
        <p:nvSpPr>
          <p:cNvPr id="6" name="Text 2"/>
          <p:cNvSpPr/>
          <p:nvPr/>
        </p:nvSpPr>
        <p:spPr>
          <a:xfrm>
            <a:off x="6394490" y="2102882"/>
            <a:ext cx="150019" cy="300157"/>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1</a:t>
            </a:r>
            <a:endParaRPr lang="en-US" sz="2350" dirty="0"/>
          </a:p>
        </p:txBody>
      </p:sp>
      <p:sp>
        <p:nvSpPr>
          <p:cNvPr id="7" name="Text 3"/>
          <p:cNvSpPr/>
          <p:nvPr/>
        </p:nvSpPr>
        <p:spPr>
          <a:xfrm>
            <a:off x="6921222" y="2013823"/>
            <a:ext cx="2500908" cy="312658"/>
          </a:xfrm>
          <a:prstGeom prst="rect">
            <a:avLst/>
          </a:prstGeom>
          <a:noFill/>
          <a:ln/>
        </p:spPr>
        <p:txBody>
          <a:bodyPr wrap="none" lIns="0" tIns="0" rIns="0" bIns="0" rtlCol="0" anchor="t"/>
          <a:lstStyle/>
          <a:p>
            <a:pPr marL="0" indent="0">
              <a:lnSpc>
                <a:spcPts val="2450"/>
              </a:lnSpc>
              <a:buNone/>
            </a:pPr>
            <a:r>
              <a:rPr lang="en-US" sz="1950" b="1" kern="0" spc="-39" dirty="0">
                <a:solidFill>
                  <a:srgbClr val="272525"/>
                </a:solidFill>
                <a:latin typeface="Source Serif Pro" pitchFamily="34" charset="0"/>
                <a:ea typeface="Source Serif Pro" pitchFamily="34" charset="-122"/>
                <a:cs typeface="Source Serif Pro" pitchFamily="34" charset="-120"/>
              </a:rPr>
              <a:t>Dataset Information</a:t>
            </a:r>
            <a:endParaRPr lang="en-US" sz="1950" dirty="0"/>
          </a:p>
        </p:txBody>
      </p:sp>
      <p:sp>
        <p:nvSpPr>
          <p:cNvPr id="8" name="Text 4"/>
          <p:cNvSpPr/>
          <p:nvPr/>
        </p:nvSpPr>
        <p:spPr>
          <a:xfrm>
            <a:off x="6921222" y="2453997"/>
            <a:ext cx="3030974" cy="204025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Describe the dataset, including the number of records and features, and explain what each feature represents. Identify any missing values or irrelevant features that need to be addressed.</a:t>
            </a:r>
            <a:endParaRPr lang="en-US" sz="1650" dirty="0"/>
          </a:p>
        </p:txBody>
      </p:sp>
      <p:sp>
        <p:nvSpPr>
          <p:cNvPr id="9" name="Shape 5"/>
          <p:cNvSpPr/>
          <p:nvPr/>
        </p:nvSpPr>
        <p:spPr>
          <a:xfrm>
            <a:off x="10164723" y="2013823"/>
            <a:ext cx="478274" cy="478274"/>
          </a:xfrm>
          <a:prstGeom prst="roundRect">
            <a:avLst>
              <a:gd name="adj" fmla="val 18668"/>
            </a:avLst>
          </a:prstGeom>
          <a:solidFill>
            <a:srgbClr val="F4D4F7"/>
          </a:solidFill>
          <a:ln w="7620">
            <a:solidFill>
              <a:srgbClr val="DABADD"/>
            </a:solidFill>
            <a:prstDash val="solid"/>
          </a:ln>
        </p:spPr>
      </p:sp>
      <p:sp>
        <p:nvSpPr>
          <p:cNvPr id="10" name="Text 6"/>
          <p:cNvSpPr/>
          <p:nvPr/>
        </p:nvSpPr>
        <p:spPr>
          <a:xfrm>
            <a:off x="10328791" y="2102882"/>
            <a:ext cx="150019" cy="300157"/>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2</a:t>
            </a:r>
            <a:endParaRPr lang="en-US" sz="2350" dirty="0"/>
          </a:p>
        </p:txBody>
      </p:sp>
      <p:sp>
        <p:nvSpPr>
          <p:cNvPr id="11" name="Text 7"/>
          <p:cNvSpPr/>
          <p:nvPr/>
        </p:nvSpPr>
        <p:spPr>
          <a:xfrm>
            <a:off x="10855523" y="2013823"/>
            <a:ext cx="3030974" cy="625316"/>
          </a:xfrm>
          <a:prstGeom prst="rect">
            <a:avLst/>
          </a:prstGeom>
          <a:noFill/>
          <a:ln/>
        </p:spPr>
        <p:txBody>
          <a:bodyPr wrap="square" lIns="0" tIns="0" rIns="0" bIns="0" rtlCol="0" anchor="t"/>
          <a:lstStyle/>
          <a:p>
            <a:pPr marL="0" indent="0">
              <a:lnSpc>
                <a:spcPts val="2450"/>
              </a:lnSpc>
              <a:buNone/>
            </a:pPr>
            <a:r>
              <a:rPr lang="en-US" sz="1950" b="1" kern="0" spc="-39" dirty="0">
                <a:solidFill>
                  <a:srgbClr val="272525"/>
                </a:solidFill>
                <a:latin typeface="Source Serif Pro" pitchFamily="34" charset="0"/>
                <a:ea typeface="Source Serif Pro" pitchFamily="34" charset="-122"/>
                <a:cs typeface="Source Serif Pro" pitchFamily="34" charset="-120"/>
              </a:rPr>
              <a:t>Exploratory Data Analysis (EDA)</a:t>
            </a:r>
            <a:endParaRPr lang="en-US" sz="1950" dirty="0"/>
          </a:p>
        </p:txBody>
      </p:sp>
      <p:sp>
        <p:nvSpPr>
          <p:cNvPr id="12" name="Text 8"/>
          <p:cNvSpPr/>
          <p:nvPr/>
        </p:nvSpPr>
        <p:spPr>
          <a:xfrm>
            <a:off x="10855523" y="2766655"/>
            <a:ext cx="3030974" cy="2040255"/>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Analyze the dataset to find patterns and relationships between features. Visualize key variables to understand their distribution and how they might impact employee retention.</a:t>
            </a:r>
            <a:endParaRPr lang="en-US" sz="1650" dirty="0"/>
          </a:p>
        </p:txBody>
      </p:sp>
      <p:sp>
        <p:nvSpPr>
          <p:cNvPr id="13" name="Shape 9"/>
          <p:cNvSpPr/>
          <p:nvPr/>
        </p:nvSpPr>
        <p:spPr>
          <a:xfrm>
            <a:off x="6230422" y="5258514"/>
            <a:ext cx="478274" cy="478274"/>
          </a:xfrm>
          <a:prstGeom prst="roundRect">
            <a:avLst>
              <a:gd name="adj" fmla="val 18668"/>
            </a:avLst>
          </a:prstGeom>
          <a:solidFill>
            <a:srgbClr val="F4D4F7"/>
          </a:solidFill>
          <a:ln w="7620">
            <a:solidFill>
              <a:srgbClr val="DABADD"/>
            </a:solidFill>
            <a:prstDash val="solid"/>
          </a:ln>
        </p:spPr>
      </p:sp>
      <p:sp>
        <p:nvSpPr>
          <p:cNvPr id="14" name="Text 10"/>
          <p:cNvSpPr/>
          <p:nvPr/>
        </p:nvSpPr>
        <p:spPr>
          <a:xfrm>
            <a:off x="6394490" y="5347573"/>
            <a:ext cx="150019" cy="300157"/>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3</a:t>
            </a:r>
            <a:endParaRPr lang="en-US" sz="2350" dirty="0"/>
          </a:p>
        </p:txBody>
      </p:sp>
      <p:sp>
        <p:nvSpPr>
          <p:cNvPr id="15" name="Text 11"/>
          <p:cNvSpPr/>
          <p:nvPr/>
        </p:nvSpPr>
        <p:spPr>
          <a:xfrm>
            <a:off x="6921222" y="5258514"/>
            <a:ext cx="2500908" cy="312658"/>
          </a:xfrm>
          <a:prstGeom prst="rect">
            <a:avLst/>
          </a:prstGeom>
          <a:noFill/>
          <a:ln/>
        </p:spPr>
        <p:txBody>
          <a:bodyPr wrap="none" lIns="0" tIns="0" rIns="0" bIns="0" rtlCol="0" anchor="t"/>
          <a:lstStyle/>
          <a:p>
            <a:pPr marL="0" indent="0">
              <a:lnSpc>
                <a:spcPts val="2450"/>
              </a:lnSpc>
              <a:buNone/>
            </a:pPr>
            <a:r>
              <a:rPr lang="en-US" sz="1950" b="1" kern="0" spc="-39" dirty="0">
                <a:solidFill>
                  <a:srgbClr val="272525"/>
                </a:solidFill>
                <a:latin typeface="Source Serif Pro" pitchFamily="34" charset="0"/>
                <a:ea typeface="Source Serif Pro" pitchFamily="34" charset="-122"/>
                <a:cs typeface="Source Serif Pro" pitchFamily="34" charset="-120"/>
              </a:rPr>
              <a:t>Model Building</a:t>
            </a:r>
            <a:endParaRPr lang="en-US" sz="1950" dirty="0"/>
          </a:p>
        </p:txBody>
      </p:sp>
      <p:sp>
        <p:nvSpPr>
          <p:cNvPr id="16" name="Text 12"/>
          <p:cNvSpPr/>
          <p:nvPr/>
        </p:nvSpPr>
        <p:spPr>
          <a:xfrm>
            <a:off x="6921222" y="5698688"/>
            <a:ext cx="3030974" cy="170021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Create and train different machine learning models (like, Decision Tree, Random Forest, Logistic Regression.) to predict whether an employee will leave the company.</a:t>
            </a:r>
            <a:endParaRPr lang="en-US" sz="1650" dirty="0"/>
          </a:p>
        </p:txBody>
      </p:sp>
      <p:sp>
        <p:nvSpPr>
          <p:cNvPr id="17" name="Shape 13"/>
          <p:cNvSpPr/>
          <p:nvPr/>
        </p:nvSpPr>
        <p:spPr>
          <a:xfrm>
            <a:off x="10164723" y="5258514"/>
            <a:ext cx="478274" cy="478274"/>
          </a:xfrm>
          <a:prstGeom prst="roundRect">
            <a:avLst>
              <a:gd name="adj" fmla="val 18668"/>
            </a:avLst>
          </a:prstGeom>
          <a:solidFill>
            <a:srgbClr val="F4D4F7"/>
          </a:solidFill>
          <a:ln w="7620">
            <a:solidFill>
              <a:srgbClr val="DABADD"/>
            </a:solidFill>
            <a:prstDash val="solid"/>
          </a:ln>
        </p:spPr>
      </p:sp>
      <p:sp>
        <p:nvSpPr>
          <p:cNvPr id="18" name="Text 14"/>
          <p:cNvSpPr/>
          <p:nvPr/>
        </p:nvSpPr>
        <p:spPr>
          <a:xfrm>
            <a:off x="10328791" y="5347573"/>
            <a:ext cx="150019" cy="300157"/>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4</a:t>
            </a:r>
            <a:endParaRPr lang="en-US" sz="2350" dirty="0"/>
          </a:p>
        </p:txBody>
      </p:sp>
      <p:sp>
        <p:nvSpPr>
          <p:cNvPr id="19" name="Text 15"/>
          <p:cNvSpPr/>
          <p:nvPr/>
        </p:nvSpPr>
        <p:spPr>
          <a:xfrm>
            <a:off x="10855523" y="5258514"/>
            <a:ext cx="2500908" cy="312658"/>
          </a:xfrm>
          <a:prstGeom prst="rect">
            <a:avLst/>
          </a:prstGeom>
          <a:noFill/>
          <a:ln/>
        </p:spPr>
        <p:txBody>
          <a:bodyPr wrap="none" lIns="0" tIns="0" rIns="0" bIns="0" rtlCol="0" anchor="t"/>
          <a:lstStyle/>
          <a:p>
            <a:pPr marL="0" indent="0">
              <a:lnSpc>
                <a:spcPts val="2450"/>
              </a:lnSpc>
              <a:buNone/>
            </a:pPr>
            <a:r>
              <a:rPr lang="en-US" sz="1950" b="1" kern="0" spc="-39" dirty="0">
                <a:solidFill>
                  <a:srgbClr val="272525"/>
                </a:solidFill>
                <a:latin typeface="Source Serif Pro" pitchFamily="34" charset="0"/>
                <a:ea typeface="Source Serif Pro" pitchFamily="34" charset="-122"/>
                <a:cs typeface="Source Serif Pro" pitchFamily="34" charset="-120"/>
              </a:rPr>
              <a:t>Compare Models</a:t>
            </a:r>
            <a:endParaRPr lang="en-US" sz="1950" dirty="0"/>
          </a:p>
        </p:txBody>
      </p:sp>
      <p:sp>
        <p:nvSpPr>
          <p:cNvPr id="20" name="Text 16"/>
          <p:cNvSpPr/>
          <p:nvPr/>
        </p:nvSpPr>
        <p:spPr>
          <a:xfrm>
            <a:off x="10855523" y="5698688"/>
            <a:ext cx="3030974" cy="1360170"/>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Test each model's performance and compare their accuracy, precision, and recall. Choose the best model for predicting employee turnover.</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998583"/>
            <a:ext cx="6185535" cy="4232196"/>
          </a:xfrm>
          <a:prstGeom prst="rect">
            <a:avLst/>
          </a:prstGeom>
        </p:spPr>
      </p:pic>
      <p:sp>
        <p:nvSpPr>
          <p:cNvPr id="3" name="Text 0"/>
          <p:cNvSpPr/>
          <p:nvPr/>
        </p:nvSpPr>
        <p:spPr>
          <a:xfrm>
            <a:off x="7614761" y="146470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Use and Purpose </a:t>
            </a:r>
            <a:endParaRPr lang="en-US" sz="4400" dirty="0"/>
          </a:p>
        </p:txBody>
      </p:sp>
      <p:sp>
        <p:nvSpPr>
          <p:cNvPr id="4" name="Text 1"/>
          <p:cNvSpPr/>
          <p:nvPr/>
        </p:nvSpPr>
        <p:spPr>
          <a:xfrm>
            <a:off x="7614761" y="2408039"/>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7997666" y="3006447"/>
            <a:ext cx="5802630" cy="1915120"/>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Use</a:t>
            </a:r>
            <a:r>
              <a:rPr lang="en-US" sz="1850" kern="0" spc="-38" dirty="0">
                <a:solidFill>
                  <a:srgbClr val="272525"/>
                </a:solidFill>
                <a:latin typeface="Source Sans Pro" pitchFamily="34" charset="0"/>
                <a:ea typeface="Source Sans Pro" pitchFamily="34" charset="-122"/>
                <a:cs typeface="Source Sans Pro" pitchFamily="34" charset="-120"/>
              </a:rPr>
              <a:t>: The "target" column is used during the training phase of your machine learning model. The model learns patterns in the data that help it predict the value of the target variable based on other features (like experience, education level, etc.). </a:t>
            </a:r>
            <a:endParaRPr lang="en-US" sz="1850" dirty="0"/>
          </a:p>
        </p:txBody>
      </p:sp>
      <p:sp>
        <p:nvSpPr>
          <p:cNvPr id="6" name="Text 3"/>
          <p:cNvSpPr/>
          <p:nvPr/>
        </p:nvSpPr>
        <p:spPr>
          <a:xfrm>
            <a:off x="7997666" y="5005268"/>
            <a:ext cx="5802630" cy="1915120"/>
          </a:xfrm>
          <a:prstGeom prst="rect">
            <a:avLst/>
          </a:prstGeom>
          <a:noFill/>
          <a:ln/>
        </p:spPr>
        <p:txBody>
          <a:bodyPr wrap="squar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Purpose</a:t>
            </a:r>
            <a:r>
              <a:rPr lang="en-US" sz="1850" kern="0" spc="-38" dirty="0">
                <a:solidFill>
                  <a:srgbClr val="272525"/>
                </a:solidFill>
                <a:latin typeface="Source Sans Pro" pitchFamily="34" charset="0"/>
                <a:ea typeface="Source Sans Pro" pitchFamily="34" charset="-122"/>
                <a:cs typeface="Source Sans Pro" pitchFamily="34" charset="-120"/>
              </a:rPr>
              <a:t>: The purpose of this column is to provide the ground truth labels for supervised learning. The model will compare its predictions against these labels during training to improve its accuracy in predicting whether a data scientist is likely to leave the job.</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2366" y="655439"/>
            <a:ext cx="7796332" cy="699492"/>
          </a:xfrm>
          <a:prstGeom prst="rect">
            <a:avLst/>
          </a:prstGeom>
          <a:noFill/>
          <a:ln/>
        </p:spPr>
        <p:txBody>
          <a:bodyPr wrap="none" lIns="0" tIns="0" rIns="0" bIns="0" rtlCol="0" anchor="t"/>
          <a:lstStyle/>
          <a:p>
            <a:pPr marL="0" indent="0">
              <a:lnSpc>
                <a:spcPts val="5500"/>
              </a:lnSpc>
              <a:buNone/>
            </a:pPr>
            <a:r>
              <a:rPr lang="en-US" sz="4400" kern="0" spc="-88" dirty="0">
                <a:solidFill>
                  <a:srgbClr val="D73AD7"/>
                </a:solidFill>
                <a:latin typeface="Source Serif Pro" pitchFamily="34" charset="0"/>
                <a:ea typeface="Source Serif Pro" pitchFamily="34" charset="-122"/>
                <a:cs typeface="Source Serif Pro" pitchFamily="34" charset="-120"/>
              </a:rPr>
              <a:t>Exploratory Data Analysis (EDA)</a:t>
            </a:r>
            <a:endParaRPr lang="en-US" sz="4400" dirty="0"/>
          </a:p>
        </p:txBody>
      </p:sp>
      <p:sp>
        <p:nvSpPr>
          <p:cNvPr id="3" name="Text 1"/>
          <p:cNvSpPr/>
          <p:nvPr/>
        </p:nvSpPr>
        <p:spPr>
          <a:xfrm>
            <a:off x="1212890" y="1830586"/>
            <a:ext cx="12585144" cy="761048"/>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Exploratory Data Analysis (EDA) helped us understand the data structure, find patterns, identify trends, and gain valuable insights from the dataset.</a:t>
            </a:r>
            <a:endParaRPr lang="en-US" sz="1850" dirty="0"/>
          </a:p>
        </p:txBody>
      </p:sp>
      <p:sp>
        <p:nvSpPr>
          <p:cNvPr id="4" name="Text 2"/>
          <p:cNvSpPr/>
          <p:nvPr/>
        </p:nvSpPr>
        <p:spPr>
          <a:xfrm>
            <a:off x="1212890" y="2674858"/>
            <a:ext cx="12585144" cy="761048"/>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From EDA we analyze, the distribution of each features, checking the correlation between the features .</a:t>
            </a:r>
            <a:endParaRPr lang="en-US" sz="1850" dirty="0"/>
          </a:p>
        </p:txBody>
      </p:sp>
      <p:sp>
        <p:nvSpPr>
          <p:cNvPr id="5" name="Text 3"/>
          <p:cNvSpPr/>
          <p:nvPr/>
        </p:nvSpPr>
        <p:spPr>
          <a:xfrm>
            <a:off x="1212890" y="3519130"/>
            <a:ext cx="12585144" cy="1141571"/>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Using visuals helped us see the data clearly, understand the clinical data relationship with each other, and pinpoint factors that plays vital role in predictions of heart disease.</a:t>
            </a:r>
            <a:endParaRPr lang="en-US" sz="1850" dirty="0"/>
          </a:p>
        </p:txBody>
      </p:sp>
      <p:sp>
        <p:nvSpPr>
          <p:cNvPr id="6" name="Text 4"/>
          <p:cNvSpPr/>
          <p:nvPr/>
        </p:nvSpPr>
        <p:spPr>
          <a:xfrm>
            <a:off x="1212890" y="4743926"/>
            <a:ext cx="12585144" cy="761048"/>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The datasets is clean ,as there is no null value, but we can find some duplicate value and outliers</a:t>
            </a:r>
            <a:r>
              <a:rPr lang="en-US" sz="1850" b="1" kern="0" spc="-37" dirty="0">
                <a:solidFill>
                  <a:srgbClr val="272525"/>
                </a:solidFill>
                <a:latin typeface="Source Sans Pro" pitchFamily="34" charset="0"/>
                <a:ea typeface="Source Sans Pro" pitchFamily="34" charset="-122"/>
                <a:cs typeface="Source Sans Pro" pitchFamily="34" charset="-120"/>
              </a:rPr>
              <a:t>.</a:t>
            </a:r>
            <a:endParaRPr lang="en-US" sz="1850" dirty="0"/>
          </a:p>
        </p:txBody>
      </p:sp>
      <p:sp>
        <p:nvSpPr>
          <p:cNvPr id="7" name="Text 5"/>
          <p:cNvSpPr/>
          <p:nvPr/>
        </p:nvSpPr>
        <p:spPr>
          <a:xfrm>
            <a:off x="1212890" y="5588198"/>
            <a:ext cx="12585144" cy="1141571"/>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My dataset include </a:t>
            </a:r>
            <a:r>
              <a:rPr lang="en-US" sz="1850" b="1" kern="0" spc="-37" dirty="0">
                <a:solidFill>
                  <a:srgbClr val="272525"/>
                </a:solidFill>
                <a:latin typeface="Source Sans Pro" pitchFamily="34" charset="0"/>
                <a:ea typeface="Source Sans Pro" pitchFamily="34" charset="-122"/>
                <a:cs typeface="Source Sans Pro" pitchFamily="34" charset="-120"/>
              </a:rPr>
              <a:t>3</a:t>
            </a:r>
            <a:r>
              <a:rPr lang="en-US" sz="1850" kern="0" spc="-37" dirty="0">
                <a:solidFill>
                  <a:srgbClr val="272525"/>
                </a:solidFill>
                <a:latin typeface="Source Sans Pro" pitchFamily="34" charset="0"/>
                <a:ea typeface="Source Sans Pro" pitchFamily="34" charset="-122"/>
                <a:cs typeface="Source Sans Pro" pitchFamily="34" charset="-120"/>
              </a:rPr>
              <a:t> as numerical feature, representing continuous values like development index scores, the number of training hours, and the target variable.</a:t>
            </a:r>
            <a:endParaRPr lang="en-US" sz="1850" dirty="0"/>
          </a:p>
        </p:txBody>
      </p:sp>
      <p:sp>
        <p:nvSpPr>
          <p:cNvPr id="8" name="Text 6"/>
          <p:cNvSpPr/>
          <p:nvPr/>
        </p:nvSpPr>
        <p:spPr>
          <a:xfrm>
            <a:off x="1212890" y="6812994"/>
            <a:ext cx="12585144" cy="761048"/>
          </a:xfrm>
          <a:prstGeom prst="rect">
            <a:avLst/>
          </a:prstGeom>
          <a:noFill/>
          <a:ln/>
        </p:spPr>
        <p:txBody>
          <a:bodyPr wrap="square" lIns="0" tIns="0" rIns="0" bIns="0" rtlCol="0" anchor="t"/>
          <a:lstStyle/>
          <a:p>
            <a:pPr marL="342900" indent="-342900" algn="l">
              <a:lnSpc>
                <a:spcPts val="2950"/>
              </a:lnSpc>
              <a:buSzPct val="100000"/>
              <a:buChar char="•"/>
            </a:pPr>
            <a:r>
              <a:rPr lang="en-US" sz="1850" kern="0" spc="-37" dirty="0">
                <a:solidFill>
                  <a:srgbClr val="272525"/>
                </a:solidFill>
                <a:latin typeface="Source Sans Pro" pitchFamily="34" charset="0"/>
                <a:ea typeface="Source Sans Pro" pitchFamily="34" charset="-122"/>
                <a:cs typeface="Source Sans Pro" pitchFamily="34" charset="-120"/>
              </a:rPr>
              <a:t>The categorical features include </a:t>
            </a:r>
            <a:r>
              <a:rPr lang="en-US" sz="1850" b="1" kern="0" spc="-37" dirty="0">
                <a:solidFill>
                  <a:srgbClr val="272525"/>
                </a:solidFill>
                <a:latin typeface="Source Sans Pro" pitchFamily="34" charset="0"/>
                <a:ea typeface="Source Sans Pro" pitchFamily="34" charset="-122"/>
                <a:cs typeface="Source Sans Pro" pitchFamily="34" charset="-120"/>
              </a:rPr>
              <a:t>3</a:t>
            </a:r>
            <a:r>
              <a:rPr lang="en-US" sz="1850" kern="0" spc="-37" dirty="0">
                <a:solidFill>
                  <a:srgbClr val="272525"/>
                </a:solidFill>
                <a:latin typeface="Source Sans Pro" pitchFamily="34" charset="0"/>
                <a:ea typeface="Source Sans Pro" pitchFamily="34" charset="-122"/>
                <a:cs typeface="Source Sans Pro" pitchFamily="34" charset="-120"/>
              </a:rPr>
              <a:t> column among others, which categorize data into distinct groups,such as different cities, gender types, and levels of education.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8725" y="2749034"/>
            <a:ext cx="4928830" cy="2731413"/>
          </a:xfrm>
          <a:prstGeom prst="rect">
            <a:avLst/>
          </a:prstGeom>
        </p:spPr>
      </p:pic>
      <p:sp>
        <p:nvSpPr>
          <p:cNvPr id="3" name="Text 0"/>
          <p:cNvSpPr/>
          <p:nvPr/>
        </p:nvSpPr>
        <p:spPr>
          <a:xfrm>
            <a:off x="6267093" y="942737"/>
            <a:ext cx="7176968" cy="656034"/>
          </a:xfrm>
          <a:prstGeom prst="rect">
            <a:avLst/>
          </a:prstGeom>
          <a:noFill/>
          <a:ln/>
        </p:spPr>
        <p:txBody>
          <a:bodyPr wrap="none" lIns="0" tIns="0" rIns="0" bIns="0" rtlCol="0" anchor="t"/>
          <a:lstStyle/>
          <a:p>
            <a:pPr marL="0" indent="0">
              <a:lnSpc>
                <a:spcPts val="5150"/>
              </a:lnSpc>
              <a:buNone/>
            </a:pPr>
            <a:r>
              <a:rPr lang="en-US" sz="4100" kern="0" spc="-83" dirty="0">
                <a:solidFill>
                  <a:srgbClr val="D73AD7"/>
                </a:solidFill>
                <a:latin typeface="Source Serif Pro" pitchFamily="34" charset="0"/>
                <a:ea typeface="Source Serif Pro" pitchFamily="34" charset="-122"/>
                <a:cs typeface="Source Serif Pro" pitchFamily="34" charset="-120"/>
              </a:rPr>
              <a:t>Predictive Models for Retention</a:t>
            </a:r>
            <a:endParaRPr lang="en-US" sz="4100" dirty="0"/>
          </a:p>
        </p:txBody>
      </p:sp>
      <p:pic>
        <p:nvPicPr>
          <p:cNvPr id="4" name="Image 1" descr="preencoded.png"/>
          <p:cNvPicPr>
            <a:picLocks noChangeAspect="1"/>
          </p:cNvPicPr>
          <p:nvPr/>
        </p:nvPicPr>
        <p:blipFill>
          <a:blip r:embed="rId4"/>
          <a:stretch>
            <a:fillRect/>
          </a:stretch>
        </p:blipFill>
        <p:spPr>
          <a:xfrm>
            <a:off x="6267093" y="1933337"/>
            <a:ext cx="1115258" cy="1784509"/>
          </a:xfrm>
          <a:prstGeom prst="rect">
            <a:avLst/>
          </a:prstGeom>
        </p:spPr>
      </p:pic>
      <p:sp>
        <p:nvSpPr>
          <p:cNvPr id="5" name="Text 1"/>
          <p:cNvSpPr/>
          <p:nvPr/>
        </p:nvSpPr>
        <p:spPr>
          <a:xfrm>
            <a:off x="7716917" y="2156341"/>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pitchFamily="34" charset="0"/>
                <a:ea typeface="Source Serif Pro" pitchFamily="34" charset="-122"/>
                <a:cs typeface="Source Serif Pro" pitchFamily="34" charset="-120"/>
              </a:rPr>
              <a:t>Decision Trees</a:t>
            </a:r>
            <a:endParaRPr lang="en-US" sz="2050" dirty="0"/>
          </a:p>
        </p:txBody>
      </p:sp>
      <p:sp>
        <p:nvSpPr>
          <p:cNvPr id="6" name="Text 2"/>
          <p:cNvSpPr/>
          <p:nvPr/>
        </p:nvSpPr>
        <p:spPr>
          <a:xfrm>
            <a:off x="7716917" y="2618184"/>
            <a:ext cx="6132790"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Decision trees use a series of rules to classify employees as likely to stay or leave.</a:t>
            </a:r>
            <a:endParaRPr lang="en-US" sz="1750" dirty="0"/>
          </a:p>
        </p:txBody>
      </p:sp>
      <p:pic>
        <p:nvPicPr>
          <p:cNvPr id="7" name="Image 2" descr="preencoded.png"/>
          <p:cNvPicPr>
            <a:picLocks noChangeAspect="1"/>
          </p:cNvPicPr>
          <p:nvPr/>
        </p:nvPicPr>
        <p:blipFill>
          <a:blip r:embed="rId5"/>
          <a:stretch>
            <a:fillRect/>
          </a:stretch>
        </p:blipFill>
        <p:spPr>
          <a:xfrm>
            <a:off x="6267093" y="3717846"/>
            <a:ext cx="1115258" cy="1784509"/>
          </a:xfrm>
          <a:prstGeom prst="rect">
            <a:avLst/>
          </a:prstGeom>
        </p:spPr>
      </p:pic>
      <p:sp>
        <p:nvSpPr>
          <p:cNvPr id="8" name="Text 3"/>
          <p:cNvSpPr/>
          <p:nvPr/>
        </p:nvSpPr>
        <p:spPr>
          <a:xfrm>
            <a:off x="7716917" y="3940850"/>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pitchFamily="34" charset="0"/>
                <a:ea typeface="Source Serif Pro" pitchFamily="34" charset="-122"/>
                <a:cs typeface="Source Serif Pro" pitchFamily="34" charset="-120"/>
              </a:rPr>
              <a:t>Random Forests </a:t>
            </a:r>
            <a:endParaRPr lang="en-US" sz="2050" dirty="0"/>
          </a:p>
        </p:txBody>
      </p:sp>
      <p:sp>
        <p:nvSpPr>
          <p:cNvPr id="9" name="Text 4"/>
          <p:cNvSpPr/>
          <p:nvPr/>
        </p:nvSpPr>
        <p:spPr>
          <a:xfrm>
            <a:off x="7716917" y="4402693"/>
            <a:ext cx="6132790"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Random forests combine multiple decision trees to improve prediction accuracy.</a:t>
            </a:r>
            <a:endParaRPr lang="en-US" sz="1750" dirty="0"/>
          </a:p>
        </p:txBody>
      </p:sp>
      <p:pic>
        <p:nvPicPr>
          <p:cNvPr id="10" name="Image 3" descr="preencoded.png"/>
          <p:cNvPicPr>
            <a:picLocks noChangeAspect="1"/>
          </p:cNvPicPr>
          <p:nvPr/>
        </p:nvPicPr>
        <p:blipFill>
          <a:blip r:embed="rId6"/>
          <a:stretch>
            <a:fillRect/>
          </a:stretch>
        </p:blipFill>
        <p:spPr>
          <a:xfrm>
            <a:off x="6267093" y="5502354"/>
            <a:ext cx="1115258" cy="1784509"/>
          </a:xfrm>
          <a:prstGeom prst="rect">
            <a:avLst/>
          </a:prstGeom>
        </p:spPr>
      </p:pic>
      <p:sp>
        <p:nvSpPr>
          <p:cNvPr id="11" name="Text 5"/>
          <p:cNvSpPr/>
          <p:nvPr/>
        </p:nvSpPr>
        <p:spPr>
          <a:xfrm>
            <a:off x="7716917" y="5725358"/>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pitchFamily="34" charset="0"/>
                <a:ea typeface="Source Serif Pro" pitchFamily="34" charset="-122"/>
                <a:cs typeface="Source Serif Pro" pitchFamily="34" charset="-120"/>
              </a:rPr>
              <a:t>Logistic Regression</a:t>
            </a:r>
            <a:endParaRPr lang="en-US" sz="2050" dirty="0"/>
          </a:p>
        </p:txBody>
      </p:sp>
      <p:sp>
        <p:nvSpPr>
          <p:cNvPr id="12" name="Text 6"/>
          <p:cNvSpPr/>
          <p:nvPr/>
        </p:nvSpPr>
        <p:spPr>
          <a:xfrm>
            <a:off x="7716917" y="6187202"/>
            <a:ext cx="6132790"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Linear or logistic regression models can predict the probability of an employee leaving based on various factors.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555558"/>
            <a:ext cx="4887873" cy="3118366"/>
          </a:xfrm>
          <a:prstGeom prst="rect">
            <a:avLst/>
          </a:prstGeom>
        </p:spPr>
      </p:pic>
      <p:sp>
        <p:nvSpPr>
          <p:cNvPr id="4" name="Text 0"/>
          <p:cNvSpPr/>
          <p:nvPr/>
        </p:nvSpPr>
        <p:spPr>
          <a:xfrm>
            <a:off x="837724" y="2158960"/>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Sub Plot</a:t>
            </a:r>
            <a:endParaRPr lang="en-US" sz="4400" dirty="0"/>
          </a:p>
        </p:txBody>
      </p:sp>
      <p:sp>
        <p:nvSpPr>
          <p:cNvPr id="5" name="Text 1"/>
          <p:cNvSpPr/>
          <p:nvPr/>
        </p:nvSpPr>
        <p:spPr>
          <a:xfrm>
            <a:off x="1220629" y="3221950"/>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graph shows a bar chart representing the frequency of each experience level in the dataset.</a:t>
            </a:r>
            <a:endParaRPr lang="en-US" sz="1850" dirty="0"/>
          </a:p>
        </p:txBody>
      </p:sp>
      <p:sp>
        <p:nvSpPr>
          <p:cNvPr id="6" name="Text 2"/>
          <p:cNvSpPr/>
          <p:nvPr/>
        </p:nvSpPr>
        <p:spPr>
          <a:xfrm>
            <a:off x="1220629" y="4071699"/>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Each bar corresponds to an experience category (like '2 years', '5 years', etc.), and its height indicates how often that experience level appears.</a:t>
            </a:r>
            <a:endParaRPr lang="en-US" sz="1850" dirty="0"/>
          </a:p>
        </p:txBody>
      </p:sp>
      <p:sp>
        <p:nvSpPr>
          <p:cNvPr id="7" name="Text 3"/>
          <p:cNvSpPr/>
          <p:nvPr/>
        </p:nvSpPr>
        <p:spPr>
          <a:xfrm>
            <a:off x="1220629" y="4921448"/>
            <a:ext cx="7085648"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x-axis shows the experience levels, and the y-axis shows the count. The labels are rotated for better readability, and the layout is neatly organized without overlapping elements.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323" y="2538293"/>
            <a:ext cx="4887754" cy="3152894"/>
          </a:xfrm>
          <a:prstGeom prst="rect">
            <a:avLst/>
          </a:prstGeom>
        </p:spPr>
      </p:pic>
      <p:sp>
        <p:nvSpPr>
          <p:cNvPr id="4" name="Text 0"/>
          <p:cNvSpPr/>
          <p:nvPr/>
        </p:nvSpPr>
        <p:spPr>
          <a:xfrm>
            <a:off x="837724" y="192559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Box Plot</a:t>
            </a:r>
            <a:endParaRPr lang="en-US" sz="4400" dirty="0"/>
          </a:p>
        </p:txBody>
      </p:sp>
      <p:sp>
        <p:nvSpPr>
          <p:cNvPr id="5" name="Text 1"/>
          <p:cNvSpPr/>
          <p:nvPr/>
        </p:nvSpPr>
        <p:spPr>
          <a:xfrm>
            <a:off x="1220629" y="2988588"/>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graph shows a box plot comparing 'City Development Index' with 'Target'.</a:t>
            </a:r>
            <a:endParaRPr lang="en-US" sz="1850" dirty="0"/>
          </a:p>
        </p:txBody>
      </p:sp>
      <p:sp>
        <p:nvSpPr>
          <p:cNvPr id="6" name="Text 2"/>
          <p:cNvSpPr/>
          <p:nvPr/>
        </p:nvSpPr>
        <p:spPr>
          <a:xfrm>
            <a:off x="1220629" y="3838337"/>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Each box represents the distribution of 'City Development Index' values for different 'Target' categories.</a:t>
            </a:r>
            <a:endParaRPr lang="en-US" sz="1850" dirty="0"/>
          </a:p>
        </p:txBody>
      </p:sp>
      <p:sp>
        <p:nvSpPr>
          <p:cNvPr id="7" name="Text 3"/>
          <p:cNvSpPr/>
          <p:nvPr/>
        </p:nvSpPr>
        <p:spPr>
          <a:xfrm>
            <a:off x="1220629" y="4688086"/>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plot reveals the median, quartiles, and potential outliers in 'City Development Index' for each 'Target' group.</a:t>
            </a:r>
            <a:endParaRPr lang="en-US" sz="1850" dirty="0"/>
          </a:p>
        </p:txBody>
      </p:sp>
      <p:sp>
        <p:nvSpPr>
          <p:cNvPr id="8" name="Text 4"/>
          <p:cNvSpPr/>
          <p:nvPr/>
        </p:nvSpPr>
        <p:spPr>
          <a:xfrm>
            <a:off x="1220629" y="5537835"/>
            <a:ext cx="7085648"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x-axis labels 'Target' categories, while the y-axis displays 'City Development Index' values.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709380"/>
            <a:ext cx="5532358" cy="4810720"/>
          </a:xfrm>
          <a:prstGeom prst="rect">
            <a:avLst/>
          </a:prstGeom>
        </p:spPr>
      </p:pic>
      <p:sp>
        <p:nvSpPr>
          <p:cNvPr id="3" name="Text 0"/>
          <p:cNvSpPr/>
          <p:nvPr/>
        </p:nvSpPr>
        <p:spPr>
          <a:xfrm>
            <a:off x="7614761" y="153054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Pair Plot</a:t>
            </a:r>
            <a:endParaRPr lang="en-US" sz="4400" dirty="0"/>
          </a:p>
        </p:txBody>
      </p:sp>
      <p:sp>
        <p:nvSpPr>
          <p:cNvPr id="4" name="Text 1"/>
          <p:cNvSpPr/>
          <p:nvPr/>
        </p:nvSpPr>
        <p:spPr>
          <a:xfrm>
            <a:off x="7997666" y="2473881"/>
            <a:ext cx="5802630" cy="153209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pair plot visualizes the relationships between ‘city_development_index’, ‘experience’, ‘training_hours’ with respect to the target variable.</a:t>
            </a:r>
            <a:endParaRPr lang="en-US" sz="1850" dirty="0"/>
          </a:p>
        </p:txBody>
      </p:sp>
      <p:sp>
        <p:nvSpPr>
          <p:cNvPr id="5" name="Text 2"/>
          <p:cNvSpPr/>
          <p:nvPr/>
        </p:nvSpPr>
        <p:spPr>
          <a:xfrm>
            <a:off x="7997666" y="4089678"/>
            <a:ext cx="5802630"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Each point represents an individual in the dataset, colored by their target outcome.</a:t>
            </a:r>
            <a:endParaRPr lang="en-US" sz="1850" dirty="0"/>
          </a:p>
        </p:txBody>
      </p:sp>
      <p:sp>
        <p:nvSpPr>
          <p:cNvPr id="6" name="Text 3"/>
          <p:cNvSpPr/>
          <p:nvPr/>
        </p:nvSpPr>
        <p:spPr>
          <a:xfrm>
            <a:off x="7997666" y="5322451"/>
            <a:ext cx="5802630" cy="1532096"/>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The diagonal plots show the distribution of each numerical feature, while the off-diagonal plots reveal how these features interact with each other and the target variable.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1389</Words>
  <Application>Microsoft Office PowerPoint</Application>
  <PresentationFormat>Custom</PresentationFormat>
  <Paragraphs>107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RIDDHI PATEL</cp:lastModifiedBy>
  <cp:revision>2</cp:revision>
  <dcterms:created xsi:type="dcterms:W3CDTF">2024-09-06T04:23:40Z</dcterms:created>
  <dcterms:modified xsi:type="dcterms:W3CDTF">2024-09-06T04:27:14Z</dcterms:modified>
</cp:coreProperties>
</file>